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1" r:id="rId13"/>
    <p:sldId id="272" r:id="rId14"/>
    <p:sldId id="273" r:id="rId15"/>
    <p:sldId id="274" r:id="rId16"/>
    <p:sldId id="270" r:id="rId17"/>
    <p:sldId id="277" r:id="rId18"/>
    <p:sldId id="278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5C"/>
    <a:srgbClr val="006F6C"/>
    <a:srgbClr val="005654"/>
    <a:srgbClr val="F7644B"/>
    <a:srgbClr val="DD6E4B"/>
    <a:srgbClr val="EB6029"/>
    <a:srgbClr val="008080"/>
    <a:srgbClr val="006666"/>
    <a:srgbClr val="666699"/>
    <a:srgbClr val="CE7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40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b="1" i="0" baseline="0" dirty="0">
                <a:solidFill>
                  <a:srgbClr val="006666"/>
                </a:solidFill>
              </a:rPr>
              <a:t>ВАШ </a:t>
            </a:r>
            <a:r>
              <a:rPr lang="ru-RU" sz="4000" b="1" i="0" baseline="0" dirty="0" smtClean="0">
                <a:solidFill>
                  <a:srgbClr val="006666"/>
                </a:solidFill>
              </a:rPr>
              <a:t>ФАКУЛЬТЕТ</a:t>
            </a:r>
            <a:endParaRPr lang="ru-RU" sz="4000" b="1" i="0" baseline="0" dirty="0">
              <a:solidFill>
                <a:srgbClr val="006666"/>
              </a:solidFill>
            </a:endParaRPr>
          </a:p>
        </c:rich>
      </c:tx>
      <c:layout>
        <c:manualLayout>
          <c:xMode val="edge"/>
          <c:yMode val="edge"/>
          <c:x val="1.4991585541280156E-2"/>
          <c:y val="8.4015288928257882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637019095556185E-2"/>
          <c:y val="0.22701953633582383"/>
          <c:w val="0.90963561685708816"/>
          <c:h val="0.73363309139361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КУРС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1F-4903-B6B4-C27A3724837E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F1F-4903-B6B4-C27A3724837E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1F-4903-B6B4-C27A3724837E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F1F-4903-B6B4-C27A3724837E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BA9E-46EE-8EA5-EC328D7E9DDF}"/>
              </c:ext>
            </c:extLst>
          </c:dPt>
          <c:dLbls>
            <c:dLbl>
              <c:idx val="0"/>
              <c:layout>
                <c:manualLayout>
                  <c:x val="5.1371108338389752E-2"/>
                  <c:y val="-0.137922175313854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6666"/>
                        </a:solidFill>
                      </a:rPr>
                      <a:t>Лечебный 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6666"/>
                        </a:solidFill>
                      </a:rPr>
                      <a:t>(в т. ч. высшее сестринское)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6666"/>
                        </a:solidFill>
                      </a:rPr>
                      <a:t>49,9%</a:t>
                    </a:r>
                    <a:endParaRPr lang="ru-RU" sz="1800" baseline="0" dirty="0">
                      <a:solidFill>
                        <a:srgbClr val="0066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F1F-4903-B6B4-C27A3724837E}"/>
                </c:ext>
              </c:extLst>
            </c:dLbl>
            <c:dLbl>
              <c:idx val="1"/>
              <c:layout>
                <c:manualLayout>
                  <c:x val="-2.1331711006469366E-2"/>
                  <c:y val="-2.4300603236277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6666"/>
                        </a:solidFill>
                      </a:rPr>
                      <a:t>Педиатрический 20,6%</a:t>
                    </a:r>
                    <a:endParaRPr lang="ru-RU" sz="2100" baseline="0" dirty="0">
                      <a:solidFill>
                        <a:srgbClr val="0066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1F-4903-B6B4-C27A3724837E}"/>
                </c:ext>
              </c:extLst>
            </c:dLbl>
            <c:dLbl>
              <c:idx val="2"/>
              <c:layout>
                <c:manualLayout>
                  <c:x val="-4.2313170757759901E-2"/>
                  <c:y val="0.121287732183400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6666"/>
                        </a:solidFill>
                      </a:rPr>
                      <a:t>Медико-профилактический 18,2%</a:t>
                    </a:r>
                    <a:endParaRPr lang="ru-RU" sz="2100" baseline="0" dirty="0">
                      <a:solidFill>
                        <a:srgbClr val="0066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1F-4903-B6B4-C27A3724837E}"/>
                </c:ext>
              </c:extLst>
            </c:dLbl>
            <c:dLbl>
              <c:idx val="3"/>
              <c:layout>
                <c:manualLayout>
                  <c:x val="-0.1654678891367995"/>
                  <c:y val="0.108819752371567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6666"/>
                        </a:solidFill>
                      </a:rPr>
                      <a:t>Стоматологический 5%</a:t>
                    </a:r>
                    <a:endParaRPr lang="ru-RU" sz="1800" baseline="0" dirty="0">
                      <a:solidFill>
                        <a:srgbClr val="0066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1F-4903-B6B4-C27A3724837E}"/>
                </c:ext>
              </c:extLst>
            </c:dLbl>
            <c:dLbl>
              <c:idx val="4"/>
              <c:layout>
                <c:manualLayout>
                  <c:x val="0.17193773341423602"/>
                  <c:y val="-3.63321117473433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006666"/>
                        </a:solidFill>
                      </a:rPr>
                      <a:t>Фармацевтический 6,3%</a:t>
                    </a:r>
                    <a:endParaRPr lang="ru-RU" baseline="0" dirty="0">
                      <a:solidFill>
                        <a:srgbClr val="0066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E-46EE-8EA5-EC328D7E9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Лечебный (в т.ч. ВСО)</c:v>
                </c:pt>
                <c:pt idx="1">
                  <c:v>Педиатрический</c:v>
                </c:pt>
                <c:pt idx="2">
                  <c:v>Медико-профилактический</c:v>
                </c:pt>
                <c:pt idx="3">
                  <c:v>Стоматологический</c:v>
                </c:pt>
                <c:pt idx="4">
                  <c:v>Фармацевтический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49.9</c:v>
                </c:pt>
                <c:pt idx="1">
                  <c:v>20.6</c:v>
                </c:pt>
                <c:pt idx="2">
                  <c:v>18.2</c:v>
                </c:pt>
                <c:pt idx="3">
                  <c:v>5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F-4903-B6B4-C27A3724837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287551062268572"/>
          <c:y val="2.6607937547292564E-2"/>
          <c:w val="0.55179897619661844"/>
          <c:h val="0.746235221148996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408805291827949E-2"/>
                  <c:y val="2.19477708170105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F-4FC0-9BB9-12BD60817156}"/>
                </c:ext>
              </c:extLst>
            </c:dLbl>
            <c:dLbl>
              <c:idx val="1"/>
              <c:layout>
                <c:manualLayout>
                  <c:x val="1.5420973188777854E-2"/>
                  <c:y val="-1.7023886107539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F-4FC0-9BB9-12BD60817156}"/>
                </c:ext>
              </c:extLst>
            </c:dLbl>
            <c:dLbl>
              <c:idx val="2"/>
              <c:layout>
                <c:manualLayout>
                  <c:x val="3.1499048905719647E-2"/>
                  <c:y val="1.0705762553847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F-4FC0-9BB9-12BD60817156}"/>
                </c:ext>
              </c:extLst>
            </c:dLbl>
            <c:dLbl>
              <c:idx val="3"/>
              <c:layout>
                <c:manualLayout>
                  <c:x val="2.979277621277053E-2"/>
                  <c:y val="3.89735720877979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F-4FC0-9BB9-12BD60817156}"/>
                </c:ext>
              </c:extLst>
            </c:dLbl>
            <c:dLbl>
              <c:idx val="4"/>
              <c:layout>
                <c:manualLayout>
                  <c:x val="-2.9542849984780782E-3"/>
                  <c:y val="-6.635178829325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0F-4210-815F-057DEBA83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• не пользуюсь ЭБС                                       </c:v>
                </c:pt>
                <c:pt idx="1">
                  <c:v>• естественно-научного профиля  (биология, химия, физика и т.п.)              </c:v>
                </c:pt>
                <c:pt idx="2">
                  <c:v>• иностранный язык и латинский язык  </c:v>
                </c:pt>
                <c:pt idx="3">
                  <c:v>• социально-гуманитарного профиля    (история, философия, право и т.п.)   </c:v>
                </c:pt>
                <c:pt idx="4">
                  <c:v>• медицинские дисциплины                  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</c:v>
                </c:pt>
                <c:pt idx="1">
                  <c:v>106</c:v>
                </c:pt>
                <c:pt idx="2">
                  <c:v>51</c:v>
                </c:pt>
                <c:pt idx="3">
                  <c:v>91</c:v>
                </c:pt>
                <c:pt idx="4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F-4FC0-9BB9-12BD60817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65249408"/>
        <c:axId val="165250944"/>
        <c:axId val="0"/>
      </c:bar3DChart>
      <c:catAx>
        <c:axId val="16524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250944"/>
        <c:crosses val="autoZero"/>
        <c:auto val="1"/>
        <c:lblAlgn val="ctr"/>
        <c:lblOffset val="100"/>
        <c:noMultiLvlLbl val="0"/>
      </c:catAx>
      <c:valAx>
        <c:axId val="165250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24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287551062268572"/>
          <c:y val="2.6607937547292564E-2"/>
          <c:w val="0.55179897619661844"/>
          <c:h val="0.746235221148996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408805291827949E-2"/>
                  <c:y val="2.19477708170105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F-4FC0-9BB9-12BD60817156}"/>
                </c:ext>
              </c:extLst>
            </c:dLbl>
            <c:dLbl>
              <c:idx val="1"/>
              <c:layout>
                <c:manualLayout>
                  <c:x val="1.5420973188777854E-2"/>
                  <c:y val="-1.7023886107539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F-4FC0-9BB9-12BD60817156}"/>
                </c:ext>
              </c:extLst>
            </c:dLbl>
            <c:dLbl>
              <c:idx val="2"/>
              <c:layout>
                <c:manualLayout>
                  <c:x val="2.2804084990197624E-2"/>
                  <c:y val="5.707367440257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F-4FC0-9BB9-12BD60817156}"/>
                </c:ext>
              </c:extLst>
            </c:dLbl>
            <c:dLbl>
              <c:idx val="3"/>
              <c:layout>
                <c:manualLayout>
                  <c:x val="2.1097840830344012E-2"/>
                  <c:y val="3.8975273429342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F-4FC0-9BB9-12BD60817156}"/>
                </c:ext>
              </c:extLst>
            </c:dLbl>
            <c:dLbl>
              <c:idx val="4"/>
              <c:layout>
                <c:manualLayout>
                  <c:x val="-2.9542849984780782E-3"/>
                  <c:y val="-6.635178829325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F-4FC0-9BB9-12BD60817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▪ не пользуюсь ЭБС                                           </c:v>
                </c:pt>
                <c:pt idx="1">
                  <c:v>▪ естественно-научного профиля (биология, химия, физика и т.п.)                  </c:v>
                </c:pt>
                <c:pt idx="2">
                  <c:v>▪ иностранный язык и латинский язык       </c:v>
                </c:pt>
                <c:pt idx="3">
                  <c:v>▪ социально-гуманитарного профиля (история, философия, право и т.п.)            </c:v>
                </c:pt>
                <c:pt idx="4">
                  <c:v>▪ медицинские дисциплины                      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</c:v>
                </c:pt>
                <c:pt idx="1">
                  <c:v>120</c:v>
                </c:pt>
                <c:pt idx="2">
                  <c:v>119</c:v>
                </c:pt>
                <c:pt idx="3">
                  <c:v>87</c:v>
                </c:pt>
                <c:pt idx="4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F-4FC0-9BB9-12BD60817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4226176"/>
        <c:axId val="184227712"/>
        <c:axId val="0"/>
      </c:bar3DChart>
      <c:catAx>
        <c:axId val="18422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227712"/>
        <c:crosses val="autoZero"/>
        <c:auto val="1"/>
        <c:lblAlgn val="ctr"/>
        <c:lblOffset val="100"/>
        <c:noMultiLvlLbl val="0"/>
      </c:catAx>
      <c:valAx>
        <c:axId val="18422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22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26415020452277"/>
          <c:y val="0.20417828153774159"/>
          <c:w val="0.30856393170640817"/>
          <c:h val="0.795821718462258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КУРС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1F-4903-B6B4-C27A3724837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F1F-4903-B6B4-C27A3724837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1F-4903-B6B4-C27A3724837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F1F-4903-B6B4-C27A3724837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A9E-46EE-8EA5-EC328D7E9DDF}"/>
              </c:ext>
            </c:extLst>
          </c:dPt>
          <c:dLbls>
            <c:dLbl>
              <c:idx val="0"/>
              <c:layout>
                <c:manualLayout>
                  <c:x val="-8.0335381797349725E-2"/>
                  <c:y val="-0.262737384239421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bg1"/>
                        </a:solidFill>
                      </a:rPr>
                      <a:t>Да</a:t>
                    </a:r>
                  </a:p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bg1"/>
                        </a:solidFill>
                      </a:rPr>
                      <a:t> 72,3%</a:t>
                    </a:r>
                    <a:endParaRPr lang="ru-RU" sz="2400" baseline="0" dirty="0" smtClean="0">
                      <a:solidFill>
                        <a:srgbClr val="FF7C8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75578126772009E-2"/>
                      <c:h val="0.16797178741866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1F-4903-B6B4-C27A3724837E}"/>
                </c:ext>
              </c:extLst>
            </c:dLbl>
            <c:dLbl>
              <c:idx val="1"/>
              <c:layout>
                <c:manualLayout>
                  <c:x val="8.0606240486292516E-2"/>
                  <c:y val="0.190788986408917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bg1"/>
                        </a:solidFill>
                      </a:rPr>
                      <a:t>Нет</a:t>
                    </a:r>
                    <a:r>
                      <a:rPr lang="ru-RU" sz="24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2400" baseline="0" dirty="0" smtClean="0">
                        <a:solidFill>
                          <a:schemeClr val="bg1"/>
                        </a:solidFill>
                      </a:rPr>
                      <a:t>27,7%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1F-4903-B6B4-C27A3724837E}"/>
                </c:ext>
              </c:extLst>
            </c:dLbl>
            <c:dLbl>
              <c:idx val="2"/>
              <c:layout>
                <c:manualLayout>
                  <c:x val="9.5722781818421809E-2"/>
                  <c:y val="1.151230538538394E-2"/>
                </c:manualLayout>
              </c:layout>
              <c:tx>
                <c:rich>
                  <a:bodyPr/>
                  <a:lstStyle/>
                  <a:p>
                    <a:fld id="{B5CFF0A1-B8CA-40D0-96EF-B594BA28B122}" type="CATEGORYNAME">
                      <a:rPr lang="ru-RU" sz="2000" baseline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r>
                      <a:rPr lang="ru-RU" sz="20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2000" baseline="0" dirty="0" smtClean="0">
                        <a:solidFill>
                          <a:schemeClr val="bg1"/>
                        </a:solidFill>
                      </a:rPr>
                      <a:t> 0,5%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1F-4903-B6B4-C27A3724837E}"/>
                </c:ext>
              </c:extLst>
            </c:dLbl>
            <c:dLbl>
              <c:idx val="3"/>
              <c:layout>
                <c:manualLayout>
                  <c:x val="0.24821641525618762"/>
                  <c:y val="0"/>
                </c:manualLayout>
              </c:layout>
              <c:tx>
                <c:rich>
                  <a:bodyPr/>
                  <a:lstStyle/>
                  <a:p>
                    <a:fld id="{90ED3ECF-874D-437A-A538-A8D78414EDE6}" type="CATEGORYNAME">
                      <a:rPr lang="ru-RU" sz="2000" baseline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r>
                      <a:rPr lang="ru-RU" sz="20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2000" baseline="0" dirty="0" smtClean="0">
                        <a:solidFill>
                          <a:schemeClr val="bg1"/>
                        </a:solidFill>
                      </a:rPr>
                      <a:t>0,2%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2274025315037"/>
                      <c:h val="0.183978243011894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1F-4903-B6B4-C27A3724837E}"/>
                </c:ext>
              </c:extLst>
            </c:dLbl>
            <c:dLbl>
              <c:idx val="4"/>
              <c:layout>
                <c:manualLayout>
                  <c:x val="6.702039519165312E-2"/>
                  <c:y val="-1.8886290486349242E-2"/>
                </c:manualLayout>
              </c:layout>
              <c:tx>
                <c:rich>
                  <a:bodyPr/>
                  <a:lstStyle/>
                  <a:p>
                    <a:fld id="{A49DCDD6-01CF-4F37-B917-E03512A47C7E}" type="CATEGORYNAME">
                      <a:rPr lang="ru-RU" sz="2000" baseline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r>
                      <a:rPr lang="ru-RU" sz="20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3E10BE3-72C8-4121-AF2B-2491611589B3}" type="PERCENTAGE">
                      <a:rPr lang="ru-RU" sz="2000" baseline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 sz="20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A9E-46EE-8EA5-EC328D7E9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F-4903-B6B4-C27A3724837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15333018553491"/>
          <c:y val="1.9329692277883715E-2"/>
          <c:w val="0.38390086967461134"/>
          <c:h val="0.91283149119625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КУРС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9F-4DE9-8A74-C32DFEB1A027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9F-4DE9-8A74-C32DFEB1A027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9F-4DE9-8A74-C32DFEB1A027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9F-4DE9-8A74-C32DFEB1A027}"/>
              </c:ext>
            </c:extLst>
          </c:dPt>
          <c:dLbls>
            <c:dLbl>
              <c:idx val="0"/>
              <c:layout>
                <c:manualLayout>
                  <c:x val="4.0931930765862618E-3"/>
                  <c:y val="2.1746783969061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rgbClr val="00565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aseline="0" dirty="0" smtClean="0">
                        <a:solidFill>
                          <a:srgbClr val="005654"/>
                        </a:solidFill>
                      </a:rPr>
                      <a:t>51,9%</a:t>
                    </a:r>
                  </a:p>
                  <a:p>
                    <a:pPr>
                      <a:defRPr sz="2800" b="1" i="0" u="none" strike="noStrike" kern="1200" spc="0" baseline="0">
                        <a:solidFill>
                          <a:srgbClr val="00565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aseline="0" dirty="0" smtClean="0">
                        <a:solidFill>
                          <a:srgbClr val="005654"/>
                        </a:solidFill>
                      </a:rPr>
                      <a:t> </a:t>
                    </a:r>
                    <a:endParaRPr lang="ru-RU" sz="2100" baseline="0" dirty="0" smtClean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9F-4DE9-8A74-C32DFEB1A027}"/>
                </c:ext>
              </c:extLst>
            </c:dLbl>
            <c:dLbl>
              <c:idx val="1"/>
              <c:layout>
                <c:manualLayout>
                  <c:x val="5.7383329956802185E-3"/>
                  <c:y val="-5.0332808395891208E-2"/>
                </c:manualLayout>
              </c:layout>
              <c:tx>
                <c:rich>
                  <a:bodyPr/>
                  <a:lstStyle/>
                  <a:p>
                    <a:endParaRPr lang="ru-RU" sz="2800" baseline="0" dirty="0" smtClean="0">
                      <a:solidFill>
                        <a:srgbClr val="005654"/>
                      </a:solidFill>
                    </a:endParaRPr>
                  </a:p>
                  <a:p>
                    <a:r>
                      <a:rPr lang="ru-RU" sz="2800" baseline="0" dirty="0" smtClean="0">
                        <a:solidFill>
                          <a:srgbClr val="005654"/>
                        </a:solidFill>
                      </a:rPr>
                      <a:t>45,9%</a:t>
                    </a:r>
                    <a:endParaRPr lang="ru-RU" sz="2100" baseline="0" dirty="0" smtClean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9F-4DE9-8A74-C32DFEB1A027}"/>
                </c:ext>
              </c:extLst>
            </c:dLbl>
            <c:dLbl>
              <c:idx val="2"/>
              <c:layout>
                <c:manualLayout>
                  <c:x val="1.0003279864328848E-2"/>
                  <c:y val="-3.0739918991615083E-2"/>
                </c:manualLayout>
              </c:layout>
              <c:tx>
                <c:rich>
                  <a:bodyPr/>
                  <a:lstStyle/>
                  <a:p>
                    <a:r>
                      <a:rPr lang="ru-RU" sz="2800" baseline="0" dirty="0" smtClean="0">
                        <a:solidFill>
                          <a:srgbClr val="005654"/>
                        </a:solidFill>
                      </a:rPr>
                      <a:t>2,2 %</a:t>
                    </a:r>
                    <a:endParaRPr lang="ru-RU" sz="2100" baseline="0" dirty="0" smtClean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9F-4DE9-8A74-C32DFEB1A027}"/>
                </c:ext>
              </c:extLst>
            </c:dLbl>
            <c:dLbl>
              <c:idx val="3"/>
              <c:layout>
                <c:manualLayout>
                  <c:x val="0.10687145689621685"/>
                  <c:y val="-0.11991593850418591"/>
                </c:manualLayout>
              </c:layout>
              <c:tx>
                <c:rich>
                  <a:bodyPr/>
                  <a:lstStyle/>
                  <a:p>
                    <a:fld id="{90ED3ECF-874D-437A-A538-A8D78414EDE6}" type="CATEGORYNAME">
                      <a:rPr lang="ru-RU" sz="2800" baseline="0">
                        <a:solidFill>
                          <a:srgbClr val="005654"/>
                        </a:solidFill>
                      </a:rPr>
                      <a:pPr/>
                      <a:t>[ИМЯ КАТЕГОРИИ]</a:t>
                    </a:fld>
                    <a:r>
                      <a:rPr lang="ru-RU" sz="2800" baseline="0" dirty="0">
                        <a:solidFill>
                          <a:srgbClr val="005654"/>
                        </a:solidFill>
                      </a:rPr>
                      <a:t>
</a:t>
                    </a:r>
                    <a:r>
                      <a:rPr lang="ru-RU" sz="2800" baseline="0" dirty="0" smtClean="0">
                        <a:solidFill>
                          <a:srgbClr val="005654"/>
                        </a:solidFill>
                      </a:rPr>
                      <a:t>0,7%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D9F-4DE9-8A74-C32DFEB1A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rgbClr val="00565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да, консультация была получена</c:v>
                </c:pt>
                <c:pt idx="2">
                  <c:v>да, но консультация не получена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51.9</c:v>
                </c:pt>
                <c:pt idx="1">
                  <c:v>45.9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F-4DE9-8A74-C32DFEB1A0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12934020402963"/>
          <c:y val="5.2496900635315133E-2"/>
          <c:w val="0.34566696429154936"/>
          <c:h val="0.4663879787868943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64509576030754"/>
          <c:y val="0.17476507986567802"/>
          <c:w val="0.62532106853786906"/>
          <c:h val="0.63674264687436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КУРС</c:v>
                </c:pt>
              </c:strCache>
            </c:strRef>
          </c:tx>
          <c:dPt>
            <c:idx val="0"/>
            <c:bubble3D val="0"/>
            <c:spPr>
              <a:solidFill>
                <a:srgbClr val="BA8CD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188-4460-8F13-DF5DE5AE302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188-4460-8F13-DF5DE5AE302C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4">
                      <a:tint val="66000"/>
                      <a:satMod val="160000"/>
                    </a:schemeClr>
                  </a:gs>
                  <a:gs pos="50000">
                    <a:schemeClr val="accent4">
                      <a:tint val="44500"/>
                      <a:satMod val="160000"/>
                    </a:schemeClr>
                  </a:gs>
                  <a:gs pos="100000">
                    <a:schemeClr val="accent4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188-4460-8F13-DF5DE5AE302C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F8D-4566-91BA-78E9DC9092B0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1F8D-4566-91BA-78E9DC9092B0}"/>
              </c:ext>
            </c:extLst>
          </c:dPt>
          <c:dLbls>
            <c:dLbl>
              <c:idx val="0"/>
              <c:layout>
                <c:manualLayout>
                  <c:x val="-6.9799914532938837E-2"/>
                  <c:y val="-2.477480100777333E-2"/>
                </c:manualLayout>
              </c:layout>
              <c:tx>
                <c:rich>
                  <a:bodyPr/>
                  <a:lstStyle/>
                  <a:p>
                    <a:r>
                      <a:rPr lang="en-US" sz="2200" baseline="0" dirty="0" smtClean="0">
                        <a:solidFill>
                          <a:srgbClr val="005654"/>
                        </a:solidFill>
                      </a:rPr>
                      <a:t>0</a:t>
                    </a:r>
                  </a:p>
                  <a:p>
                    <a:r>
                      <a:rPr lang="en-US" sz="2200" baseline="0" dirty="0" smtClean="0">
                        <a:solidFill>
                          <a:srgbClr val="005654"/>
                        </a:solidFill>
                      </a:rPr>
                      <a:t>12%</a:t>
                    </a:r>
                    <a:endParaRPr lang="en-US" sz="22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88-4460-8F13-DF5DE5AE302C}"/>
                </c:ext>
              </c:extLst>
            </c:dLbl>
            <c:dLbl>
              <c:idx val="1"/>
              <c:layout>
                <c:manualLayout>
                  <c:x val="2.257698159736304E-2"/>
                  <c:y val="-0.12232063820865782"/>
                </c:manualLayout>
              </c:layout>
              <c:tx>
                <c:rich>
                  <a:bodyPr/>
                  <a:lstStyle/>
                  <a:p>
                    <a:r>
                      <a:rPr lang="en-US" sz="2200" baseline="0" dirty="0" smtClean="0">
                        <a:solidFill>
                          <a:srgbClr val="005654"/>
                        </a:solidFill>
                      </a:rPr>
                      <a:t>1</a:t>
                    </a:r>
                    <a:r>
                      <a:rPr lang="en-US" sz="2200" baseline="0" dirty="0">
                        <a:solidFill>
                          <a:srgbClr val="005654"/>
                        </a:solidFill>
                      </a:rPr>
                      <a:t>
</a:t>
                    </a:r>
                    <a:r>
                      <a:rPr lang="en-US" sz="2200" baseline="0" dirty="0" smtClean="0">
                        <a:solidFill>
                          <a:srgbClr val="005654"/>
                        </a:solidFill>
                      </a:rPr>
                      <a:t>3%</a:t>
                    </a:r>
                    <a:endParaRPr lang="en-US" sz="2200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88-4460-8F13-DF5DE5AE302C}"/>
                </c:ext>
              </c:extLst>
            </c:dLbl>
            <c:dLbl>
              <c:idx val="2"/>
              <c:layout>
                <c:manualLayout>
                  <c:x val="0.12347954333959121"/>
                  <c:y val="-0.316917881741234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88-4460-8F13-DF5DE5AE302C}"/>
                </c:ext>
              </c:extLst>
            </c:dLbl>
            <c:dLbl>
              <c:idx val="3"/>
              <c:layout>
                <c:manualLayout>
                  <c:x val="0.19449297883801894"/>
                  <c:y val="5.72877655170930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F8D-4566-91BA-78E9DC9092B0}"/>
                </c:ext>
              </c:extLst>
            </c:dLbl>
            <c:dLbl>
              <c:idx val="4"/>
              <c:layout>
                <c:manualLayout>
                  <c:x val="-4.1611548577862582E-2"/>
                  <c:y val="5.6898695843830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F8D-4566-91BA-78E9DC9092B0}"/>
                </c:ext>
              </c:extLst>
            </c:dLbl>
            <c:dLbl>
              <c:idx val="5"/>
              <c:layout>
                <c:manualLayout>
                  <c:x val="-5.3959247998737046E-2"/>
                  <c:y val="-5.4048654092197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F8D-4566-91BA-78E9DC909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spc="0" baseline="0">
                    <a:solidFill>
                      <a:srgbClr val="00565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3</c:v>
                </c:pt>
                <c:pt idx="2">
                  <c:v>7</c:v>
                </c:pt>
                <c:pt idx="3">
                  <c:v>26</c:v>
                </c:pt>
                <c:pt idx="4">
                  <c:v>28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88-4460-8F13-DF5DE5AE302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6.4058518587540456E-2"/>
          <c:w val="7.3888179687691388E-2"/>
          <c:h val="0.6756010084900960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lnSpc>
          <a:spcPts val="4000"/>
        </a:lnSpc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719599112047827"/>
          <c:w val="0.99994072615923013"/>
          <c:h val="0.677294729753546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соответствует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344</c:v>
                </c:pt>
                <c:pt idx="1">
                  <c:v>274</c:v>
                </c:pt>
                <c:pt idx="2">
                  <c:v>256</c:v>
                </c:pt>
                <c:pt idx="3">
                  <c:v>201</c:v>
                </c:pt>
                <c:pt idx="4">
                  <c:v>224</c:v>
                </c:pt>
                <c:pt idx="5">
                  <c:v>226</c:v>
                </c:pt>
                <c:pt idx="6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9-4251-8AB2-708CC732A2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частично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127</c:v>
                </c:pt>
                <c:pt idx="1">
                  <c:v>130</c:v>
                </c:pt>
                <c:pt idx="2">
                  <c:v>150</c:v>
                </c:pt>
                <c:pt idx="3">
                  <c:v>154</c:v>
                </c:pt>
                <c:pt idx="4">
                  <c:v>163</c:v>
                </c:pt>
                <c:pt idx="5">
                  <c:v>155</c:v>
                </c:pt>
                <c:pt idx="6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9-4251-8AB2-708CC732A2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соответствует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25</c:v>
                </c:pt>
                <c:pt idx="1">
                  <c:v>28</c:v>
                </c:pt>
                <c:pt idx="2">
                  <c:v>28</c:v>
                </c:pt>
                <c:pt idx="3">
                  <c:v>46</c:v>
                </c:pt>
                <c:pt idx="4">
                  <c:v>28</c:v>
                </c:pt>
                <c:pt idx="5">
                  <c:v>37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89-4251-8AB2-708CC732A2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использую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94</c:v>
                </c:pt>
                <c:pt idx="1">
                  <c:v>162</c:v>
                </c:pt>
                <c:pt idx="2">
                  <c:v>160</c:v>
                </c:pt>
                <c:pt idx="3">
                  <c:v>193</c:v>
                </c:pt>
                <c:pt idx="4">
                  <c:v>179</c:v>
                </c:pt>
                <c:pt idx="5">
                  <c:v>176</c:v>
                </c:pt>
                <c:pt idx="6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89-4251-8AB2-708CC732A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480896"/>
        <c:axId val="206482432"/>
        <c:axId val="0"/>
      </c:bar3DChart>
      <c:catAx>
        <c:axId val="20648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482432"/>
        <c:crosses val="autoZero"/>
        <c:auto val="1"/>
        <c:lblAlgn val="ctr"/>
        <c:lblOffset val="100"/>
        <c:noMultiLvlLbl val="0"/>
      </c:catAx>
      <c:valAx>
        <c:axId val="206482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648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3639474759244614"/>
          <c:w val="1"/>
          <c:h val="0.14724756078267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b="1" i="0" baseline="0" dirty="0">
                <a:solidFill>
                  <a:srgbClr val="006666"/>
                </a:solidFill>
              </a:rPr>
              <a:t>ВАШ </a:t>
            </a:r>
            <a:r>
              <a:rPr lang="ru-RU" sz="4000" b="1" i="0" baseline="0" dirty="0" smtClean="0">
                <a:solidFill>
                  <a:srgbClr val="006666"/>
                </a:solidFill>
              </a:rPr>
              <a:t>курс</a:t>
            </a:r>
            <a:endParaRPr lang="ru-RU" sz="4000" b="1" i="0" baseline="0" dirty="0">
              <a:solidFill>
                <a:srgbClr val="006666"/>
              </a:solidFill>
            </a:endParaRPr>
          </a:p>
        </c:rich>
      </c:tx>
      <c:layout>
        <c:manualLayout>
          <c:xMode val="edge"/>
          <c:yMode val="edge"/>
          <c:x val="0"/>
          <c:y val="8.4007860505259165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970937856148856E-2"/>
          <c:y val="0.28596682023531589"/>
          <c:w val="0.77267547957360239"/>
          <c:h val="0.63282238644723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КУРС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1F-4903-B6B4-C27A3724837E}"/>
              </c:ext>
            </c:extLst>
          </c:dPt>
          <c:dPt>
            <c:idx val="1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F1F-4903-B6B4-C27A3724837E}"/>
              </c:ext>
            </c:extLst>
          </c:dPt>
          <c:dPt>
            <c:idx val="2"/>
            <c:bubble3D val="0"/>
            <c:explosion val="3"/>
            <c:spPr>
              <a:solidFill>
                <a:srgbClr val="00808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1F-4903-B6B4-C27A3724837E}"/>
              </c:ext>
            </c:extLst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F1F-4903-B6B4-C27A3724837E}"/>
              </c:ext>
            </c:extLst>
          </c:dPt>
          <c:dPt>
            <c:idx val="4"/>
            <c:bubble3D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BA9E-46EE-8EA5-EC328D7E9DDF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AD0-458C-9744-7321E878DED4}"/>
              </c:ext>
            </c:extLst>
          </c:dPt>
          <c:dLbls>
            <c:dLbl>
              <c:idx val="0"/>
              <c:layout>
                <c:manualLayout>
                  <c:x val="2.4224505458428935E-3"/>
                  <c:y val="-0.112142219784678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1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1-й</a:t>
                    </a:r>
                  </a:p>
                  <a:p>
                    <a:pPr>
                      <a:defRPr sz="210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41,1%</a:t>
                    </a:r>
                    <a:endParaRPr lang="ru-RU" sz="2100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1F-4903-B6B4-C27A3724837E}"/>
                </c:ext>
              </c:extLst>
            </c:dLbl>
            <c:dLbl>
              <c:idx val="1"/>
              <c:layout>
                <c:manualLayout>
                  <c:x val="6.5651507787372235E-2"/>
                  <c:y val="-2.1490882707919993E-7"/>
                </c:manualLayout>
              </c:layout>
              <c:tx>
                <c:rich>
                  <a:bodyPr/>
                  <a:lstStyle/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2-й</a:t>
                    </a:r>
                  </a:p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10,3%</a:t>
                    </a:r>
                    <a:endParaRPr lang="ru-RU" sz="2100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1F-4903-B6B4-C27A3724837E}"/>
                </c:ext>
              </c:extLst>
            </c:dLbl>
            <c:dLbl>
              <c:idx val="2"/>
              <c:layout>
                <c:manualLayout>
                  <c:x val="-5.2364400019927003E-2"/>
                  <c:y val="-1.26837040653873E-2"/>
                </c:manualLayout>
              </c:layout>
              <c:tx>
                <c:rich>
                  <a:bodyPr/>
                  <a:lstStyle/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3-й</a:t>
                    </a:r>
                  </a:p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12%</a:t>
                    </a:r>
                    <a:endParaRPr lang="ru-RU" sz="2100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1F-4903-B6B4-C27A3724837E}"/>
                </c:ext>
              </c:extLst>
            </c:dLbl>
            <c:dLbl>
              <c:idx val="3"/>
              <c:layout>
                <c:manualLayout>
                  <c:x val="-6.5956579394960205E-2"/>
                  <c:y val="3.9976920410987925E-3"/>
                </c:manualLayout>
              </c:layout>
              <c:tx>
                <c:rich>
                  <a:bodyPr/>
                  <a:lstStyle/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4-й</a:t>
                    </a:r>
                  </a:p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13,8</a:t>
                    </a:r>
                    <a:endParaRPr lang="ru-RU" sz="2100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1F-4903-B6B4-C27A3724837E}"/>
                </c:ext>
              </c:extLst>
            </c:dLbl>
            <c:dLbl>
              <c:idx val="4"/>
              <c:layout>
                <c:manualLayout>
                  <c:x val="-3.9627782138549401E-2"/>
                  <c:y val="-5.4367635074495997E-2"/>
                </c:manualLayout>
              </c:layout>
              <c:tx>
                <c:rich>
                  <a:bodyPr/>
                  <a:lstStyle/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5-й</a:t>
                    </a:r>
                  </a:p>
                  <a:p>
                    <a:r>
                      <a:rPr lang="ru-RU" sz="2100" baseline="0" dirty="0" smtClean="0">
                        <a:solidFill>
                          <a:srgbClr val="006666"/>
                        </a:solidFill>
                      </a:rPr>
                      <a:t>11,5%</a:t>
                    </a:r>
                    <a:endParaRPr lang="ru-RU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E-46EE-8EA5-EC328D7E9DDF}"/>
                </c:ext>
              </c:extLst>
            </c:dLbl>
            <c:dLbl>
              <c:idx val="5"/>
              <c:layout>
                <c:manualLayout>
                  <c:x val="0.12826595912848066"/>
                  <c:y val="-6.550421049374013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6-й</a:t>
                    </a:r>
                    <a:r>
                      <a:rPr lang="ru-RU"/>
                      <a:t>
</a:t>
                    </a:r>
                    <a:r>
                      <a:rPr lang="ru-RU" smtClean="0"/>
                      <a:t>11,3%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D0-458C-9744-7321E878D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00" b="1" i="0" u="none" strike="noStrike" kern="1200" spc="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Лечебный (в т.ч. ВСО)</c:v>
                </c:pt>
                <c:pt idx="1">
                  <c:v>Педиатрический</c:v>
                </c:pt>
                <c:pt idx="2">
                  <c:v>Медико-профилактический</c:v>
                </c:pt>
                <c:pt idx="3">
                  <c:v>Стоматологический</c:v>
                </c:pt>
                <c:pt idx="4">
                  <c:v>Фармацевтический</c:v>
                </c:pt>
                <c:pt idx="5">
                  <c:v>н</c:v>
                </c:pt>
              </c:strCache>
            </c:strRef>
          </c:cat>
          <c:val>
            <c:numRef>
              <c:f>Лист1!$B$2:$B$7</c:f>
              <c:numCache>
                <c:formatCode>_-* #,##0.0\ _₽_-;\-* #,##0.0\ _₽_-;_-* "-"?\ _₽_-;_-@_-</c:formatCode>
                <c:ptCount val="6"/>
                <c:pt idx="0" formatCode="General">
                  <c:v>41.1</c:v>
                </c:pt>
                <c:pt idx="1">
                  <c:v>10.3</c:v>
                </c:pt>
                <c:pt idx="2" formatCode="General">
                  <c:v>12</c:v>
                </c:pt>
                <c:pt idx="3" formatCode="General">
                  <c:v>13.8</c:v>
                </c:pt>
                <c:pt idx="4" formatCode="General">
                  <c:v>11.5</c:v>
                </c:pt>
                <c:pt idx="5" formatCode="General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F-4903-B6B4-C27A3724837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556058242061597"/>
          <c:y val="2.1743422898496158E-2"/>
          <c:w val="0.55179897619661844"/>
          <c:h val="0.746235221148996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914889240302901E-2"/>
                  <c:y val="-1.4374066238219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66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F-4FC0-9BB9-12BD60817156}"/>
                </c:ext>
              </c:extLst>
            </c:dLbl>
            <c:dLbl>
              <c:idx val="1"/>
              <c:layout>
                <c:manualLayout>
                  <c:x val="1.5420973188777854E-2"/>
                  <c:y val="-1.70238861075398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66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F-4FC0-9BB9-12BD60817156}"/>
                </c:ext>
              </c:extLst>
            </c:dLbl>
            <c:dLbl>
              <c:idx val="2"/>
              <c:layout>
                <c:manualLayout>
                  <c:x val="3.0375805793943452E-3"/>
                  <c:y val="1.07057625538472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8-40E0-B395-C3DAF5D978EF}"/>
                </c:ext>
              </c:extLst>
            </c:dLbl>
            <c:dLbl>
              <c:idx val="3"/>
              <c:layout>
                <c:manualLayout>
                  <c:x val="2.979274611398959E-2"/>
                  <c:y val="-3.122966178522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F-4FC0-9BB9-12BD60817156}"/>
                </c:ext>
              </c:extLst>
            </c:dLbl>
            <c:dLbl>
              <c:idx val="4"/>
              <c:layout>
                <c:manualLayout>
                  <c:x val="2.590673575129529E-2"/>
                  <c:y val="-1.0409887261740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F-4FC0-9BB9-12BD60817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• предпочитаю работать с печатными                </c:v>
                </c:pt>
                <c:pt idx="1">
                  <c:v>• в основном электронным ресурсам                </c:v>
                </c:pt>
                <c:pt idx="2">
                  <c:v>• в равной степени печатным и электронным ресурсам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</c:v>
                </c:pt>
                <c:pt idx="1">
                  <c:v>166</c:v>
                </c:pt>
                <c:pt idx="2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F-4FC0-9BB9-12BD60817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7018752"/>
        <c:axId val="137020544"/>
        <c:axId val="0"/>
      </c:bar3DChart>
      <c:catAx>
        <c:axId val="13701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 algn="l">
              <a:defRPr sz="1400" b="1" i="0" u="none" strike="noStrike" kern="1200" cap="none" baseline="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020544"/>
        <c:crosses val="autoZero"/>
        <c:auto val="1"/>
        <c:lblAlgn val="l"/>
        <c:lblOffset val="100"/>
        <c:noMultiLvlLbl val="0"/>
      </c:catAx>
      <c:valAx>
        <c:axId val="13702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01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287551062268572"/>
          <c:y val="2.6607937547292564E-2"/>
          <c:w val="0.52450888633565262"/>
          <c:h val="0.746235221148996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910833274652934E-2"/>
                  <c:y val="-1.4374066238219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F-4FC0-9BB9-12BD60817156}"/>
                </c:ext>
              </c:extLst>
            </c:dLbl>
            <c:dLbl>
              <c:idx val="1"/>
              <c:layout>
                <c:manualLayout>
                  <c:x val="2.1412743306925386E-2"/>
                  <c:y val="-8.9991605839485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F-4FC0-9BB9-12BD60817156}"/>
                </c:ext>
              </c:extLst>
            </c:dLbl>
            <c:dLbl>
              <c:idx val="2"/>
              <c:layout>
                <c:manualLayout>
                  <c:x val="1.202541268244444E-2"/>
                  <c:y val="-1.3616810690134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F-4FC0-9BB9-12BD60817156}"/>
                </c:ext>
              </c:extLst>
            </c:dLbl>
            <c:dLbl>
              <c:idx val="3"/>
              <c:layout>
                <c:manualLayout>
                  <c:x val="1.6311028058195388E-2"/>
                  <c:y val="3.89735720877979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F-4FC0-9BB9-12BD60817156}"/>
                </c:ext>
              </c:extLst>
            </c:dLbl>
            <c:dLbl>
              <c:idx val="4"/>
              <c:layout>
                <c:manualLayout>
                  <c:x val="1.2425029154427933E-2"/>
                  <c:y val="-7.97761250770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F-4FC0-9BB9-12BD60817156}"/>
                </c:ext>
              </c:extLst>
            </c:dLbl>
            <c:dLbl>
              <c:idx val="5"/>
              <c:layout>
                <c:manualLayout>
                  <c:x val="8.98783210305009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26-4F6C-8BB9-524F29E3C8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 ЭБС "Консультант студента" неудобно читать учебники, т.к. приходится листать его постранично. Удобнее было бы открывать его по главам.</c:v>
                </c:pt>
                <c:pt idx="1">
                  <c:v>Другие печатные</c:v>
                </c:pt>
                <c:pt idx="2">
                  <c:v>Другие электронные</c:v>
                </c:pt>
                <c:pt idx="3">
                  <c:v>Прочие библиотеки</c:v>
                </c:pt>
                <c:pt idx="4">
                  <c:v>Научную библиотеку КемГМУ</c:v>
                </c:pt>
                <c:pt idx="5">
                  <c:v>Интернет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100</c:v>
                </c:pt>
                <c:pt idx="4">
                  <c:v>407</c:v>
                </c:pt>
                <c:pt idx="5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F-4FC0-9BB9-12BD60817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7071232"/>
        <c:axId val="137077120"/>
        <c:axId val="0"/>
      </c:bar3DChart>
      <c:catAx>
        <c:axId val="13707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baseline="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077120"/>
        <c:crosses val="autoZero"/>
        <c:auto val="1"/>
        <c:lblAlgn val="ctr"/>
        <c:lblOffset val="100"/>
        <c:noMultiLvlLbl val="0"/>
      </c:catAx>
      <c:valAx>
        <c:axId val="13707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0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311955756919269E-2"/>
          <c:y val="0.1232531242665262"/>
          <c:w val="0.77402723309698329"/>
          <c:h val="0.78905900727260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КУРС</c:v>
                </c:pt>
              </c:strCache>
            </c:strRef>
          </c:tx>
          <c:dPt>
            <c:idx val="0"/>
            <c:bubble3D val="0"/>
            <c:spPr>
              <a:solidFill>
                <a:srgbClr val="AC75D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188-4460-8F13-DF5DE5AE302C}"/>
              </c:ext>
            </c:extLst>
          </c:dPt>
          <c:dPt>
            <c:idx val="1"/>
            <c:bubble3D val="0"/>
            <c:explosion val="26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188-4460-8F13-DF5DE5AE302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188-4460-8F13-DF5DE5AE302C}"/>
              </c:ext>
            </c:extLst>
          </c:dPt>
          <c:dLbls>
            <c:dLbl>
              <c:idx val="0"/>
              <c:layout>
                <c:manualLayout>
                  <c:x val="4.6257486541899384E-4"/>
                  <c:y val="-0.44792591399410625"/>
                </c:manualLayout>
              </c:layout>
              <c:tx>
                <c:rich>
                  <a:bodyPr/>
                  <a:lstStyle/>
                  <a:p>
                    <a:r>
                      <a:rPr lang="ru-RU" sz="2600" baseline="0" dirty="0" smtClean="0">
                        <a:solidFill>
                          <a:schemeClr val="bg1"/>
                        </a:solidFill>
                      </a:rPr>
                      <a:t>Да</a:t>
                    </a:r>
                  </a:p>
                  <a:p>
                    <a:r>
                      <a:rPr lang="ru-RU" sz="2600" baseline="0" dirty="0" smtClean="0">
                        <a:solidFill>
                          <a:schemeClr val="bg1"/>
                        </a:solidFill>
                      </a:rPr>
                      <a:t>93%</a:t>
                    </a:r>
                    <a:endParaRPr lang="ru-RU" sz="26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88-4460-8F13-DF5DE5AE302C}"/>
                </c:ext>
              </c:extLst>
            </c:dLbl>
            <c:dLbl>
              <c:idx val="1"/>
              <c:layout>
                <c:manualLayout>
                  <c:x val="-0.1121827820955109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600" baseline="0" dirty="0" smtClean="0">
                        <a:solidFill>
                          <a:srgbClr val="006666"/>
                        </a:solidFill>
                      </a:rPr>
                      <a:t>Нет</a:t>
                    </a:r>
                    <a:r>
                      <a:rPr lang="ru-RU" sz="2600" baseline="0" dirty="0">
                        <a:solidFill>
                          <a:srgbClr val="006666"/>
                        </a:solidFill>
                      </a:rPr>
                      <a:t>
</a:t>
                    </a:r>
                    <a:r>
                      <a:rPr lang="ru-RU" sz="2600" baseline="0" dirty="0" smtClean="0">
                        <a:solidFill>
                          <a:srgbClr val="006666"/>
                        </a:solidFill>
                      </a:rPr>
                      <a:t>7%</a:t>
                    </a:r>
                    <a:endParaRPr lang="ru-RU" sz="2600" baseline="0" dirty="0">
                      <a:solidFill>
                        <a:srgbClr val="0066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88-4460-8F13-DF5DE5AE3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CC99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88-4460-8F13-DF5DE5AE302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066562920738687E-2"/>
          <c:y val="1.6253533681574121E-2"/>
          <c:w val="0.96156522780059484"/>
          <c:h val="0.842981200884103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зарегистрирован с помощью сотрудника библиотеки (в т.ч. на занятиях по "Основам информационной культуры")                                                                                                      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AC-414B-BC57-632814273455}"/>
              </c:ext>
            </c:extLst>
          </c:dPt>
          <c:dLbls>
            <c:dLbl>
              <c:idx val="0"/>
              <c:layout>
                <c:manualLayout>
                  <c:x val="1.727958354843051E-2"/>
                  <c:y val="2.183084089304984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492</a:t>
                    </a:r>
                    <a:endParaRPr lang="en-US" dirty="0"/>
                  </a:p>
                </c:rich>
              </c:tx>
              <c:spPr>
                <a:solidFill>
                  <a:prstClr val="black">
                    <a:lumMod val="50000"/>
                    <a:lumOff val="50000"/>
                  </a:prst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AC-414B-BC57-632814273455}"/>
                </c:ext>
              </c:extLst>
            </c:dLbl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507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F4AC-414B-BC57-6328142734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зарегистрирован, самостоятельно, т.к. сам проявил интерес</c:v>
                </c:pt>
              </c:strCache>
            </c:strRef>
          </c:tx>
          <c:spPr>
            <a:solidFill>
              <a:srgbClr val="CE767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2-F4AC-414B-BC57-6328142734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3-F4AC-414B-BC57-632814273455}"/>
            </c:ext>
          </c:extLst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рекомендации преподавателей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4-F4AC-414B-BC57-632814273455}"/>
            </c:ext>
          </c:extLst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99637354960022E-3"/>
                  <c:y val="-4.299615489110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AC-414B-BC57-632814273455}"/>
                </c:ext>
              </c:extLst>
            </c:dLbl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5-F4AC-414B-BC57-6328142734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298304"/>
        <c:axId val="137299840"/>
        <c:axId val="0"/>
      </c:bar3DChart>
      <c:catAx>
        <c:axId val="1372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99840"/>
        <c:crosses val="autoZero"/>
        <c:auto val="1"/>
        <c:lblAlgn val="ctr"/>
        <c:lblOffset val="100"/>
        <c:noMultiLvlLbl val="0"/>
      </c:catAx>
      <c:valAx>
        <c:axId val="13729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9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0401385223937842"/>
          <c:y val="0.11076762393471513"/>
          <c:w val="0.38694912199290227"/>
          <c:h val="0.58658713135531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rgbClr val="005E5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019913449148383"/>
          <c:y val="0"/>
          <c:w val="0.61198113193047277"/>
          <c:h val="0.9611634743286782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F9FF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9087751011134979E-2"/>
                  <c:y val="-2.5533199013923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78-4956-AF9F-C82E8E18B06F}"/>
                </c:ext>
              </c:extLst>
            </c:dLbl>
            <c:dLbl>
              <c:idx val="1"/>
              <c:layout>
                <c:manualLayout>
                  <c:x val="3.9316054589542626E-2"/>
                  <c:y val="-2.183377857479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78-4956-AF9F-C82E8E18B06F}"/>
                </c:ext>
              </c:extLst>
            </c:dLbl>
            <c:dLbl>
              <c:idx val="2"/>
              <c:layout>
                <c:manualLayout>
                  <c:x val="3.6363057790064074E-2"/>
                  <c:y val="-4.5743961055826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78-4956-AF9F-C82E8E18B06F}"/>
                </c:ext>
              </c:extLst>
            </c:dLbl>
            <c:dLbl>
              <c:idx val="3"/>
              <c:layout>
                <c:manualLayout>
                  <c:x val="3.9556958646085029E-2"/>
                  <c:y val="7.6991519840296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78-4956-AF9F-C82E8E18B06F}"/>
                </c:ext>
              </c:extLst>
            </c:dLbl>
            <c:dLbl>
              <c:idx val="4"/>
              <c:layout>
                <c:manualLayout>
                  <c:x val="3.9856059826215914E-2"/>
                  <c:y val="2.1375252599561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78-4956-AF9F-C82E8E18B06F}"/>
                </c:ext>
              </c:extLst>
            </c:dLbl>
            <c:dLbl>
              <c:idx val="5"/>
              <c:layout>
                <c:manualLayout>
                  <c:x val="4.1546873137959003E-2"/>
                  <c:y val="1.580717758086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78-4956-AF9F-C82E8E18B06F}"/>
                </c:ext>
              </c:extLst>
            </c:dLbl>
            <c:dLbl>
              <c:idx val="6"/>
              <c:layout>
                <c:manualLayout>
                  <c:x val="3.6831624722736087E-2"/>
                  <c:y val="2.621686929680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78-4956-AF9F-C82E8E18B06F}"/>
                </c:ext>
              </c:extLst>
            </c:dLbl>
            <c:dLbl>
              <c:idx val="7"/>
              <c:layout>
                <c:manualLayout>
                  <c:x val="2.0076288138470531E-2"/>
                  <c:y val="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78-4956-AF9F-C82E8E18B06F}"/>
                </c:ext>
              </c:extLst>
            </c:dLbl>
            <c:dLbl>
              <c:idx val="8"/>
              <c:layout>
                <c:manualLayout>
                  <c:x val="1.4499541433339829E-2"/>
                  <c:y val="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78-4956-AF9F-C82E8E18B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5E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• другое                                                  </c:v>
                </c:pt>
                <c:pt idx="1">
                  <c:v>• лень получать книги                        </c:v>
                </c:pt>
                <c:pt idx="2">
                  <c:v>• иногда не хочется нести    большую книгу</c:v>
                </c:pt>
                <c:pt idx="3">
                  <c:v>• не пользуюсь                                   </c:v>
                </c:pt>
                <c:pt idx="4">
                  <c:v>• в библиотеке нет печатного варианта необходимого издания</c:v>
                </c:pt>
                <c:pt idx="5">
                  <c:v>• предпочитаю электронные версии изданий</c:v>
                </c:pt>
                <c:pt idx="6">
                  <c:v>• привлекает удаленный доступ, т. к. - это удобно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38</c:v>
                </c:pt>
                <c:pt idx="4">
                  <c:v>107</c:v>
                </c:pt>
                <c:pt idx="5">
                  <c:v>180</c:v>
                </c:pt>
                <c:pt idx="6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11-4D12-AB13-D0CC5AD01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shape val="box"/>
        <c:axId val="137357568"/>
        <c:axId val="137453568"/>
        <c:axId val="0"/>
      </c:bar3DChart>
      <c:catAx>
        <c:axId val="13735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700" b="1" i="0" u="none" strike="noStrike" kern="100" baseline="0">
                <a:solidFill>
                  <a:srgbClr val="005E5C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7453568"/>
        <c:crosses val="autoZero"/>
        <c:auto val="1"/>
        <c:lblAlgn val="r"/>
        <c:lblOffset val="100"/>
        <c:noMultiLvlLbl val="0"/>
      </c:catAx>
      <c:valAx>
        <c:axId val="137453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35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prstClr val="black">
          <a:lumMod val="25000"/>
          <a:lumOff val="75000"/>
        </a:prst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08464563692512E-2"/>
          <c:y val="0"/>
          <c:w val="0.54616131451040062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 contourW="25400">
              <a:bevelT w="95250"/>
              <a:bevelB w="57150"/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1.4267859712931033E-2"/>
                  <c:y val="1.8195552606830853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005E5C"/>
                        </a:solidFill>
                      </a:rPr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C-4B0E-A538-9B116B585DD1}"/>
                </c:ext>
              </c:extLst>
            </c:dLbl>
            <c:dLbl>
              <c:idx val="1"/>
              <c:layout>
                <c:manualLayout>
                  <c:x val="1.8640653411080899E-2"/>
                  <c:y val="1.742998821727163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C-4B0E-A538-9B116B585DD1}"/>
                </c:ext>
              </c:extLst>
            </c:dLbl>
            <c:dLbl>
              <c:idx val="2"/>
              <c:layout>
                <c:manualLayout>
                  <c:x val="1.8179713273386716E-2"/>
                  <c:y val="1.743057500653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C-4B0E-A538-9B116B585DD1}"/>
                </c:ext>
              </c:extLst>
            </c:dLbl>
            <c:dLbl>
              <c:idx val="3"/>
              <c:layout>
                <c:manualLayout>
                  <c:x val="1.1997957583597063E-2"/>
                  <c:y val="2.25219498303005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C-4B0E-A538-9B116B585DD1}"/>
                </c:ext>
              </c:extLst>
            </c:dLbl>
            <c:dLbl>
              <c:idx val="4"/>
              <c:layout>
                <c:manualLayout>
                  <c:x val="2.150111749547675E-2"/>
                  <c:y val="1.49046428331124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C-4B0E-A538-9B116B585DD1}"/>
                </c:ext>
              </c:extLst>
            </c:dLbl>
            <c:dLbl>
              <c:idx val="5"/>
              <c:layout>
                <c:manualLayout>
                  <c:x val="1.817971327338674E-2"/>
                  <c:y val="1.7512334310272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6C-4B0E-A538-9B116B585DD1}"/>
                </c:ext>
              </c:extLst>
            </c:dLbl>
            <c:dLbl>
              <c:idx val="6"/>
              <c:layout>
                <c:manualLayout>
                  <c:x val="2.5100459723877373E-2"/>
                  <c:y val="7.61711140076767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6C-4B0E-A538-9B116B585DD1}"/>
                </c:ext>
              </c:extLst>
            </c:dLbl>
            <c:dLbl>
              <c:idx val="7"/>
              <c:layout>
                <c:manualLayout>
                  <c:x val="1.0858868343483853E-2"/>
                  <c:y val="1.345701105543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6C-4B0E-A538-9B116B585D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5E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• затрудняюсь ответить</c:v>
                </c:pt>
                <c:pt idx="1">
                  <c:v>• предпочитаю использовать информацию из открытых источников в интернете</c:v>
                </c:pt>
                <c:pt idx="2">
                  <c:v>• в ЭБС нет нужных источников</c:v>
                </c:pt>
                <c:pt idx="3">
                  <c:v>• в научной библиотеке КемГМУ достаточно литературы</c:v>
                </c:pt>
                <c:pt idx="4">
                  <c:v>• достаточно материала, получаемого от преподавателей</c:v>
                </c:pt>
                <c:pt idx="5">
                  <c:v>• в ЭБС нет возможности скачать полный текст или его большую часть</c:v>
                </c:pt>
                <c:pt idx="6">
                  <c:v>• в ЭБС не устраивает поисковая навигация по тексту документа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</c:v>
                </c:pt>
                <c:pt idx="1">
                  <c:v>21</c:v>
                </c:pt>
                <c:pt idx="2">
                  <c:v>14</c:v>
                </c:pt>
                <c:pt idx="3">
                  <c:v>12</c:v>
                </c:pt>
                <c:pt idx="4">
                  <c:v>9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A-4FBF-4849-8A82-AFF5EFE7A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shape val="box"/>
        <c:axId val="139777920"/>
        <c:axId val="139776384"/>
        <c:axId val="0"/>
      </c:bar3DChart>
      <c:valAx>
        <c:axId val="1397763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9777920"/>
        <c:crosses val="autoZero"/>
        <c:crossBetween val="between"/>
      </c:valAx>
      <c:catAx>
        <c:axId val="139777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500" b="1" i="0" u="none" strike="noStrike" kern="1200" baseline="0">
                <a:solidFill>
                  <a:srgbClr val="005654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9776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230</c:v>
                </c:pt>
                <c:pt idx="1">
                  <c:v>88</c:v>
                </c:pt>
                <c:pt idx="2">
                  <c:v>110</c:v>
                </c:pt>
                <c:pt idx="3">
                  <c:v>70</c:v>
                </c:pt>
                <c:pt idx="4">
                  <c:v>90</c:v>
                </c:pt>
                <c:pt idx="5">
                  <c:v>90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6-466C-AC6D-DE6C620C46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иногда, по мере необходимости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194</c:v>
                </c:pt>
                <c:pt idx="1">
                  <c:v>160</c:v>
                </c:pt>
                <c:pt idx="2">
                  <c:v>163</c:v>
                </c:pt>
                <c:pt idx="3">
                  <c:v>123</c:v>
                </c:pt>
                <c:pt idx="4">
                  <c:v>137</c:v>
                </c:pt>
                <c:pt idx="5">
                  <c:v>160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6-466C-AC6D-DE6C620C46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110</c:v>
                </c:pt>
                <c:pt idx="1">
                  <c:v>125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143</c:v>
                </c:pt>
                <c:pt idx="6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96-466C-AC6D-DE6C620C46E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использую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КС</c:v>
                </c:pt>
                <c:pt idx="1">
                  <c:v>КВ</c:v>
                </c:pt>
                <c:pt idx="2">
                  <c:v>MEDLIB</c:v>
                </c:pt>
                <c:pt idx="3">
                  <c:v>Букап</c:v>
                </c:pt>
                <c:pt idx="4">
                  <c:v>ЛАНЬ</c:v>
                </c:pt>
                <c:pt idx="5">
                  <c:v>Юрайт</c:v>
                </c:pt>
                <c:pt idx="6">
                  <c:v>EastView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99</c:v>
                </c:pt>
                <c:pt idx="1">
                  <c:v>220</c:v>
                </c:pt>
                <c:pt idx="2">
                  <c:v>170</c:v>
                </c:pt>
                <c:pt idx="3">
                  <c:v>250</c:v>
                </c:pt>
                <c:pt idx="4">
                  <c:v>220</c:v>
                </c:pt>
                <c:pt idx="5">
                  <c:v>200</c:v>
                </c:pt>
                <c:pt idx="6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96-466C-AC6D-DE6C620C4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9329920"/>
        <c:axId val="139331840"/>
        <c:axId val="0"/>
      </c:bar3DChart>
      <c:catAx>
        <c:axId val="139329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331840"/>
        <c:crosses val="autoZero"/>
        <c:auto val="1"/>
        <c:lblAlgn val="ctr"/>
        <c:lblOffset val="100"/>
        <c:noMultiLvlLbl val="0"/>
      </c:catAx>
      <c:valAx>
        <c:axId val="13933184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39329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0.52038</cdr:x>
      <cdr:y>0.22222</cdr:y>
    </cdr:from>
    <cdr:to>
      <cdr:x>0.63541</cdr:x>
      <cdr:y>0.3165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560451" y="1088110"/>
          <a:ext cx="1008088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0.52038</cdr:x>
      <cdr:y>0.35802</cdr:y>
    </cdr:from>
    <cdr:to>
      <cdr:x>0.61898</cdr:x>
      <cdr:y>0.4523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60451" y="1753061"/>
          <a:ext cx="8641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0.5286</cdr:x>
      <cdr:y>0.63758</cdr:y>
    </cdr:from>
    <cdr:to>
      <cdr:x>0.62719</cdr:x>
      <cdr:y>0.71703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632449" y="3121960"/>
          <a:ext cx="864082" cy="389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0.71758</cdr:x>
      <cdr:y>0.08642</cdr:y>
    </cdr:from>
    <cdr:to>
      <cdr:x>0.83261</cdr:x>
      <cdr:y>0.1807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288652" y="423159"/>
          <a:ext cx="1008087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0.53681</cdr:x>
      <cdr:y>0.49383</cdr:y>
    </cdr:from>
    <cdr:to>
      <cdr:x>0.63541</cdr:x>
      <cdr:y>0.58811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704439" y="2418060"/>
          <a:ext cx="8641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0.56968</cdr:x>
      <cdr:y>0.22482</cdr:y>
    </cdr:from>
    <cdr:to>
      <cdr:x>0.68471</cdr:x>
      <cdr:y>0.32772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992501" y="1008616"/>
          <a:ext cx="1008087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0.59433</cdr:x>
      <cdr:y>0.35588</cdr:y>
    </cdr:from>
    <cdr:to>
      <cdr:x>0.69293</cdr:x>
      <cdr:y>0.45878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208526" y="1596594"/>
          <a:ext cx="8641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0.59433</cdr:x>
      <cdr:y>0.63193</cdr:y>
    </cdr:from>
    <cdr:to>
      <cdr:x>0.69293</cdr:x>
      <cdr:y>0.73483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208526" y="2835045"/>
          <a:ext cx="8641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0.70114</cdr:x>
      <cdr:y>0.07983</cdr:y>
    </cdr:from>
    <cdr:to>
      <cdr:x>0.81617</cdr:x>
      <cdr:y>0.18273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144576" y="358144"/>
          <a:ext cx="1008087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0.59433</cdr:x>
      <cdr:y>0.49852</cdr:y>
    </cdr:from>
    <cdr:to>
      <cdr:x>0.69293</cdr:x>
      <cdr:y>0.60142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08526" y="2236524"/>
          <a:ext cx="8641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006666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9DCFF8B-236F-41AE-A9C8-A9F56FAD0EFA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8D27435-C15A-486B-AFED-4F3E7527D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3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7435-C15A-486B-AFED-4F3E7527D8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7435-C15A-486B-AFED-4F3E7527D8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2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7435-C15A-486B-AFED-4F3E7527D8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2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2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4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8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8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1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3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2AFE-E249-4DCF-9BE2-5D1D5D5DFC8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2669-3DA7-4B36-B5F0-08CECD5EA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7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514" y="908720"/>
            <a:ext cx="8263449" cy="226211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Использование ЭБС обучающимися в образовательном процессе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3" y="3717032"/>
            <a:ext cx="73056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5412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Как часто Вы обращаетесь к ЭБС, полнотекстовый доступ к которым приобретает университет?</a:t>
            </a:r>
            <a:endParaRPr lang="ru-RU" sz="4000" dirty="0">
              <a:latin typeface="+mj-lt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7496334"/>
              </p:ext>
            </p:extLst>
          </p:nvPr>
        </p:nvGraphicFramePr>
        <p:xfrm>
          <a:off x="0" y="2199639"/>
          <a:ext cx="9144000" cy="465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6589276" y="1536805"/>
            <a:ext cx="1430774" cy="1299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3071956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214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438957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188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0211" y="4365103"/>
            <a:ext cx="4634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100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7287" y="4661572"/>
            <a:ext cx="35395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92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1244" y="4800071"/>
            <a:ext cx="37307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90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7780" y="3958733"/>
            <a:ext cx="45996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161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0852" y="3300457"/>
            <a:ext cx="49090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216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62445" y="4365104"/>
            <a:ext cx="42132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127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1606" y="4501692"/>
            <a:ext cx="50405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105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460375" y="5805264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1624317" y="5805264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2821754" y="5805264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4036136" y="5805264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>
            <a:off x="5220072" y="5813715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6372200" y="5808173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>
            <a:off x="7590242" y="5799722"/>
            <a:ext cx="1087289" cy="1495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32080" y="3718141"/>
            <a:ext cx="50405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173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5364" y="4165757"/>
            <a:ext cx="46874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147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63634" y="3820233"/>
            <a:ext cx="50405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169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4132" y="4355306"/>
            <a:ext cx="42177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127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81937" y="3973822"/>
            <a:ext cx="41946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148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16016" y="2933456"/>
            <a:ext cx="43691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248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97702" y="4869160"/>
            <a:ext cx="34746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75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52927" y="4661572"/>
            <a:ext cx="39791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96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45714" y="4250821"/>
            <a:ext cx="50405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138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35064" y="3953045"/>
            <a:ext cx="4789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145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88950" y="3252155"/>
            <a:ext cx="45010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219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22208" y="3835322"/>
            <a:ext cx="50405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159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19165" y="4167728"/>
            <a:ext cx="41713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150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59387" y="4632305"/>
            <a:ext cx="45977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89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71192" y="3418456"/>
            <a:ext cx="45313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200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7" y="4909304"/>
            <a:ext cx="45313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77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54959" y="4592161"/>
            <a:ext cx="45313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90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81527" y="4032014"/>
            <a:ext cx="45313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144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63138" y="2558946"/>
            <a:ext cx="45313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286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32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5412" y="26064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При изучении каких дисциплин Вы чаще всего обращаетесь к ЭБС?</a:t>
            </a:r>
            <a:endParaRPr lang="ru-RU" sz="4000" dirty="0">
              <a:latin typeface="+mj-lt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648306"/>
              </p:ext>
            </p:extLst>
          </p:nvPr>
        </p:nvGraphicFramePr>
        <p:xfrm>
          <a:off x="155575" y="1844824"/>
          <a:ext cx="876369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870076" cy="1300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95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975" y="260648"/>
            <a:ext cx="8368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Литература по каким дисциплинам, по Вашему мнению, недостаточно представлена в ЭБС?</a:t>
            </a:r>
            <a:endParaRPr lang="ru-RU" sz="4000" dirty="0">
              <a:latin typeface="+mj-lt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070808"/>
              </p:ext>
            </p:extLst>
          </p:nvPr>
        </p:nvGraphicFramePr>
        <p:xfrm>
          <a:off x="155575" y="2199640"/>
          <a:ext cx="8763693" cy="448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7232"/>
            <a:ext cx="1558315" cy="1168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975" y="260648"/>
            <a:ext cx="8368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Возможно ли, по Вашему мнению, без консультации сотрудника библиотеки разобраться как работать с ЭБС?</a:t>
            </a:r>
            <a:endParaRPr lang="ru-RU" sz="4000" dirty="0">
              <a:latin typeface="+mj-lt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285296"/>
              </p:ext>
            </p:extLst>
          </p:nvPr>
        </p:nvGraphicFramePr>
        <p:xfrm>
          <a:off x="-2196752" y="1772816"/>
          <a:ext cx="1225731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24" y="1585795"/>
            <a:ext cx="2223776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975" y="260648"/>
            <a:ext cx="8368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Приходилось ли Вам обращаться 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 консультацией по работе в ЭБС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 сотруднику научной библиотеки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КемГМУ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latin typeface="+mj-lt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img.lovepik.com/element/40175/9631.png_12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61" y="3717032"/>
            <a:ext cx="2008871" cy="2016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628957"/>
              </p:ext>
            </p:extLst>
          </p:nvPr>
        </p:nvGraphicFramePr>
        <p:xfrm>
          <a:off x="14351" y="2739413"/>
          <a:ext cx="9793088" cy="411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6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975" y="260648"/>
            <a:ext cx="8368481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Легко ли найти нужную информацию в ЭБС? 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(оцените по возрастающей шкале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от 0 до 5, где 0 - не пользуюсь ЭБС)</a:t>
            </a:r>
            <a:endParaRPr lang="ru-RU" sz="4000" dirty="0">
              <a:latin typeface="+mj-lt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440535"/>
              </p:ext>
            </p:extLst>
          </p:nvPr>
        </p:nvGraphicFramePr>
        <p:xfrm>
          <a:off x="307975" y="2492896"/>
          <a:ext cx="8647783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1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3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591" y="23653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Соответствуют ли ЭБС, доступ к которым приобретает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КемГМУ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Вашим научно-образовательным потребностям?</a:t>
            </a:r>
            <a:endParaRPr lang="ru-RU" sz="4000" dirty="0">
              <a:latin typeface="+mj-lt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2589642"/>
              </p:ext>
            </p:extLst>
          </p:nvPr>
        </p:nvGraphicFramePr>
        <p:xfrm>
          <a:off x="0" y="2226703"/>
          <a:ext cx="9144000" cy="465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Выгнутая вниз стрелка 8"/>
          <p:cNvSpPr/>
          <p:nvPr/>
        </p:nvSpPr>
        <p:spPr>
          <a:xfrm>
            <a:off x="310307" y="5790753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1549996" y="5799137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2755429" y="5790753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4003398" y="5795639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233392" y="5799137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6444207" y="5799137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7668343" y="5804023"/>
            <a:ext cx="1087289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094" y="2794957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348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3118" y="4514862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127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3447" y="5373216"/>
            <a:ext cx="4634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25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9906" y="4813971"/>
            <a:ext cx="35395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9</a:t>
            </a:r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4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5467" y="3290687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</a:t>
            </a:r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74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17962" y="4491424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</a:t>
            </a:r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30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94748" y="5373215"/>
            <a:ext cx="4634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28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35207" y="4284958"/>
            <a:ext cx="44053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162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453" y="3454590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</a:t>
            </a:r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56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24346" y="4365101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</a:t>
            </a:r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50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65271" y="5351668"/>
            <a:ext cx="39109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28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9866" y="4270960"/>
            <a:ext cx="42406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160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03398" y="3914541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</a:t>
            </a:r>
            <a:r>
              <a:rPr lang="en-US" sz="1200" b="1" dirty="0" smtClean="0">
                <a:solidFill>
                  <a:srgbClr val="006666"/>
                </a:solidFill>
                <a:latin typeface="+mj-lt"/>
              </a:rPr>
              <a:t>01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50066" y="4365100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154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68601" y="5213168"/>
            <a:ext cx="44096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46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82114" y="4007959"/>
            <a:ext cx="45489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193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17480" y="3707575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224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57322" y="4285144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163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94573" y="5351667"/>
            <a:ext cx="38959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28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89370" y="4127469"/>
            <a:ext cx="4607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179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7352" y="3732647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226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68581" y="4330039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155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84605" y="5234716"/>
            <a:ext cx="4634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37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16324" y="4155982"/>
            <a:ext cx="46501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176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68343" y="3914799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203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36149" y="4547959"/>
            <a:ext cx="43204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125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00391" y="5331422"/>
            <a:ext cx="39487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33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57136" y="3710225"/>
            <a:ext cx="42784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6666"/>
                </a:solidFill>
                <a:latin typeface="+mj-lt"/>
              </a:rPr>
              <a:t>233</a:t>
            </a:r>
            <a:endParaRPr lang="ru-RU" sz="1200" b="1" dirty="0">
              <a:solidFill>
                <a:srgbClr val="00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6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424935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5E5C"/>
                </a:solidFill>
              </a:rPr>
              <a:t> </a:t>
            </a:r>
            <a:r>
              <a:rPr lang="ru-RU" b="1" dirty="0">
                <a:solidFill>
                  <a:srgbClr val="005E5C"/>
                </a:solidFill>
                <a:latin typeface="+mn-lt"/>
                <a:cs typeface="Times New Roman" panose="02020603050405020304" pitchFamily="18" charset="0"/>
              </a:rPr>
              <a:t>Каким источникам информации                                              </a:t>
            </a:r>
            <a:br>
              <a:rPr lang="ru-RU" b="1" dirty="0">
                <a:solidFill>
                  <a:srgbClr val="005E5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5E5C"/>
                </a:solidFill>
                <a:latin typeface="+mn-lt"/>
                <a:cs typeface="Times New Roman" panose="02020603050405020304" pitchFamily="18" charset="0"/>
              </a:rPr>
              <a:t>        Вы отдаете предпочтение</a:t>
            </a:r>
            <a:r>
              <a:rPr lang="ru-RU" b="1" dirty="0" smtClean="0">
                <a:solidFill>
                  <a:srgbClr val="005E5C"/>
                </a:solidFill>
                <a:latin typeface="+mn-lt"/>
                <a:cs typeface="Times New Roman" panose="02020603050405020304" pitchFamily="18" charset="0"/>
              </a:rPr>
              <a:t>?</a:t>
            </a:r>
            <a:br>
              <a:rPr lang="ru-RU" b="1" dirty="0" smtClean="0">
                <a:solidFill>
                  <a:srgbClr val="005E5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5E5C"/>
                </a:solidFill>
                <a:cs typeface="Times New Roman" panose="02020603050405020304" pitchFamily="18" charset="0"/>
              </a:rPr>
              <a:t>(сравнительная характеристика)</a:t>
            </a:r>
            <a:endParaRPr lang="ru-RU" b="1" dirty="0">
              <a:solidFill>
                <a:srgbClr val="005E5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472" y="1970455"/>
            <a:ext cx="8712968" cy="312770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3826768" cy="29089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2020г.</a:t>
            </a:r>
          </a:p>
          <a:p>
            <a:pPr marL="0" indent="0" algn="ctr"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Печатным </a:t>
            </a: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-55,8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Электронным - </a:t>
            </a: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44,2 %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998796"/>
            <a:ext cx="4114800" cy="28803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2024г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0070C0"/>
                </a:solidFill>
              </a:rPr>
              <a:t>Печатным -  </a:t>
            </a:r>
            <a:r>
              <a:rPr lang="ru-RU" b="1" dirty="0">
                <a:solidFill>
                  <a:srgbClr val="0070C0"/>
                </a:solidFill>
              </a:rPr>
              <a:t>46,6</a:t>
            </a:r>
            <a:r>
              <a:rPr lang="ru-RU" b="1" dirty="0" smtClean="0">
                <a:solidFill>
                  <a:srgbClr val="0070C0"/>
                </a:solidFill>
              </a:rPr>
              <a:t>%</a:t>
            </a:r>
          </a:p>
          <a:p>
            <a:pPr marL="0" indent="0" algn="r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70C0"/>
                </a:solidFill>
              </a:rPr>
              <a:t>Электронным – 53,4%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426580"/>
            <a:ext cx="1080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5E5C"/>
                </a:solidFill>
              </a:rPr>
              <a:t>9,2% 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72" y="2073581"/>
            <a:ext cx="2302199" cy="982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843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5654"/>
                </a:solidFill>
                <a:latin typeface="Arial Black" panose="020B0A04020102020204" pitchFamily="34" charset="0"/>
              </a:rPr>
              <a:t>Спасибо </a:t>
            </a:r>
            <a:br>
              <a:rPr lang="ru-RU" sz="7200" dirty="0" smtClean="0">
                <a:solidFill>
                  <a:srgbClr val="005654"/>
                </a:solidFill>
                <a:latin typeface="Arial Black" panose="020B0A04020102020204" pitchFamily="34" charset="0"/>
              </a:rPr>
            </a:br>
            <a:r>
              <a:rPr lang="ru-RU" sz="7200" dirty="0" smtClean="0">
                <a:solidFill>
                  <a:srgbClr val="005654"/>
                </a:solidFill>
                <a:latin typeface="Arial Black" panose="020B0A04020102020204" pitchFamily="34" charset="0"/>
              </a:rPr>
              <a:t>за внимание!</a:t>
            </a:r>
            <a:endParaRPr lang="ru-RU" sz="7200" dirty="0">
              <a:solidFill>
                <a:srgbClr val="00565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2" descr="Диаграмма ответов в Формах. Вопрос: Как часто Вы обращаетесь к ЭБС, полнотекстовый доступ к которым приобретает университет?&#10;1. часто&#10;2. иногда, по мере необходимости&#10;3. редко&#10;4. не использую. Количество ответов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7" y="-485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793717"/>
              </p:ext>
            </p:extLst>
          </p:nvPr>
        </p:nvGraphicFramePr>
        <p:xfrm>
          <a:off x="107504" y="692696"/>
          <a:ext cx="93610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5089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" y="19520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578633"/>
              </p:ext>
            </p:extLst>
          </p:nvPr>
        </p:nvGraphicFramePr>
        <p:xfrm>
          <a:off x="315368" y="836712"/>
          <a:ext cx="8812151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76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0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385946"/>
              </p:ext>
            </p:extLst>
          </p:nvPr>
        </p:nvGraphicFramePr>
        <p:xfrm>
          <a:off x="251520" y="2199640"/>
          <a:ext cx="8534588" cy="522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5412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Каким информационным ресурсам Вы отдаете предпочтение: печатным или электронным?</a:t>
            </a:r>
            <a:endParaRPr lang="ru-RU" sz="40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924944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66"/>
                </a:solidFill>
                <a:latin typeface="+mj-lt"/>
              </a:rPr>
              <a:t>50,8%</a:t>
            </a:r>
            <a:endParaRPr lang="ru-RU" sz="20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29200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66"/>
                </a:solidFill>
                <a:latin typeface="+mj-lt"/>
              </a:rPr>
              <a:t>21,2%</a:t>
            </a:r>
            <a:endParaRPr lang="ru-RU" sz="20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4005064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66"/>
                </a:solidFill>
                <a:latin typeface="+mj-lt"/>
              </a:rPr>
              <a:t>27,9%</a:t>
            </a:r>
            <a:endParaRPr lang="ru-RU" sz="2000" b="1" dirty="0">
              <a:solidFill>
                <a:srgbClr val="006666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631404"/>
            <a:ext cx="1368152" cy="10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5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913" cy="68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412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Наиболее полезными для себя источником информации Вы считаете?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488694"/>
              </p:ext>
            </p:extLst>
          </p:nvPr>
        </p:nvGraphicFramePr>
        <p:xfrm>
          <a:off x="307978" y="2199640"/>
          <a:ext cx="8478129" cy="522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62" y="4188881"/>
            <a:ext cx="1702548" cy="1762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2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3" y="0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249843"/>
              </p:ext>
            </p:extLst>
          </p:nvPr>
        </p:nvGraphicFramePr>
        <p:xfrm>
          <a:off x="359763" y="1772816"/>
          <a:ext cx="8430516" cy="470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5412" y="26064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Знаете ли Вы о существовании ЭБС?</a:t>
            </a:r>
            <a:endParaRPr lang="ru-RU" sz="4000" dirty="0">
              <a:latin typeface="+mj-lt"/>
            </a:endParaRPr>
          </a:p>
        </p:txBody>
      </p:sp>
      <p:pic>
        <p:nvPicPr>
          <p:cNvPr id="18" name="Рисунок 17" descr="https://mustardseedsocial.com/wp-content/uploads/2019/03/Training_Icon_Grey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82" y="1340768"/>
            <a:ext cx="1931670" cy="1738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3302"/>
            <a:ext cx="1440160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7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412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Вы зарегистрированы в ЭБС?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20275"/>
              </p:ext>
            </p:extLst>
          </p:nvPr>
        </p:nvGraphicFramePr>
        <p:xfrm>
          <a:off x="177410" y="764704"/>
          <a:ext cx="8819657" cy="581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19672" y="5934083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+mj-lt"/>
              </a:rPr>
              <a:t>83</a:t>
            </a:r>
            <a:r>
              <a:rPr lang="ru-RU" sz="2000" b="1" dirty="0" smtClean="0">
                <a:solidFill>
                  <a:srgbClr val="006666"/>
                </a:solidFill>
                <a:latin typeface="+mj-lt"/>
              </a:rPr>
              <a:t>%</a:t>
            </a:r>
            <a:endParaRPr lang="ru-RU" sz="20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0122" y="5942833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+mj-lt"/>
              </a:rPr>
              <a:t>11</a:t>
            </a:r>
            <a:r>
              <a:rPr lang="ru-RU" sz="2000" b="1" dirty="0" smtClean="0">
                <a:solidFill>
                  <a:srgbClr val="006666"/>
                </a:solidFill>
                <a:latin typeface="+mj-lt"/>
              </a:rPr>
              <a:t>%</a:t>
            </a:r>
            <a:endParaRPr lang="ru-RU" sz="20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8266" y="5942833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+mj-lt"/>
              </a:rPr>
              <a:t>6</a:t>
            </a:r>
            <a:r>
              <a:rPr lang="ru-RU" sz="2400" b="1" dirty="0" smtClean="0">
                <a:solidFill>
                  <a:srgbClr val="006666"/>
                </a:solidFill>
                <a:latin typeface="+mj-lt"/>
              </a:rPr>
              <a:t>%</a:t>
            </a:r>
            <a:endParaRPr lang="ru-RU" sz="2400" b="1" dirty="0">
              <a:solidFill>
                <a:srgbClr val="006666"/>
              </a:solidFill>
              <a:latin typeface="+mj-lt"/>
            </a:endParaRPr>
          </a:p>
        </p:txBody>
      </p:sp>
      <p:pic>
        <p:nvPicPr>
          <p:cNvPr id="17" name="Рисунок 16" descr="https://bioabsolut.ru/%D0%B2%D0%B0%D0%B6%D0%BD%D0%B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6683"/>
            <a:ext cx="165618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6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"/>
            <a:ext cx="9213425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412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Почему Вы пользуетесь ЭБС?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1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403480"/>
              </p:ext>
            </p:extLst>
          </p:nvPr>
        </p:nvGraphicFramePr>
        <p:xfrm>
          <a:off x="35278" y="1485465"/>
          <a:ext cx="910872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435887" y="4256231"/>
            <a:ext cx="1186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158" y="4718404"/>
            <a:ext cx="1201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5888" y="5308937"/>
            <a:ext cx="1201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solidFill>
                <a:srgbClr val="006666"/>
              </a:solidFill>
              <a:latin typeface="+mj-lt"/>
            </a:endParaRPr>
          </a:p>
        </p:txBody>
      </p:sp>
      <p:pic>
        <p:nvPicPr>
          <p:cNvPr id="20" name="Рисунок 19" descr="http://library.mrsu.ru/img/2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448272" cy="1656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3" y="4312"/>
            <a:ext cx="9193913" cy="68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111383"/>
              </p:ext>
            </p:extLst>
          </p:nvPr>
        </p:nvGraphicFramePr>
        <p:xfrm>
          <a:off x="107204" y="1584087"/>
          <a:ext cx="887967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5412" y="26064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Если Вы не пользуетесь ЭБС, почему?</a:t>
            </a:r>
            <a:endParaRPr lang="ru-RU" sz="4000" dirty="0">
              <a:latin typeface="+mj-lt"/>
            </a:endParaRPr>
          </a:p>
        </p:txBody>
      </p:sp>
      <p:pic>
        <p:nvPicPr>
          <p:cNvPr id="10" name="Рисунок 9" descr="https://pegas.bsu.edu.ru/pluginfile.php/567066/course/overviewfiles/Picture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87692"/>
            <a:ext cx="1728192" cy="1832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2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403</Words>
  <Application>Microsoft Office PowerPoint</Application>
  <PresentationFormat>Экран (4:3)</PresentationFormat>
  <Paragraphs>147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Times New Roman</vt:lpstr>
      <vt:lpstr>Тема Office</vt:lpstr>
      <vt:lpstr>Использование ЭБС обучающимися в образовательном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Каким источникам информации                                                       Вы отдаете предпочтение? (сравнительная характеристика)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ЭБС обучающимися в образовательном процессе</dc:title>
  <dc:creator>Елена Анатольевна Пирогова</dc:creator>
  <cp:lastModifiedBy>Светлана Михайловна Асташкина</cp:lastModifiedBy>
  <cp:revision>144</cp:revision>
  <cp:lastPrinted>2024-07-09T05:38:02Z</cp:lastPrinted>
  <dcterms:created xsi:type="dcterms:W3CDTF">2024-06-18T06:06:35Z</dcterms:created>
  <dcterms:modified xsi:type="dcterms:W3CDTF">2024-10-09T04:23:52Z</dcterms:modified>
</cp:coreProperties>
</file>